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6"/>
  </p:notesMasterIdLst>
  <p:sldIdLst>
    <p:sldId id="256" r:id="rId3"/>
    <p:sldId id="296" r:id="rId4"/>
    <p:sldId id="295" r:id="rId5"/>
    <p:sldId id="262" r:id="rId6"/>
    <p:sldId id="258" r:id="rId7"/>
    <p:sldId id="292" r:id="rId8"/>
    <p:sldId id="307" r:id="rId9"/>
    <p:sldId id="302" r:id="rId10"/>
    <p:sldId id="300" r:id="rId11"/>
    <p:sldId id="303" r:id="rId12"/>
    <p:sldId id="304" r:id="rId13"/>
    <p:sldId id="305" r:id="rId14"/>
    <p:sldId id="306" r:id="rId15"/>
  </p:sldIdLst>
  <p:sldSz cx="9144000" cy="5143500" type="screen16x9"/>
  <p:notesSz cx="6858000" cy="9144000"/>
  <p:embeddedFontLst>
    <p:embeddedFont>
      <p:font typeface="Bree Serif" panose="020B0604020202020204" charset="0"/>
      <p:regular r:id="rId17"/>
    </p:embeddedFont>
    <p:embeddedFont>
      <p:font typeface="lato" panose="020F0502020204030203" pitchFamily="34" charset="0"/>
      <p:regular r:id="rId18"/>
      <p:bold r:id="rId19"/>
      <p:italic r:id="rId20"/>
      <p:boldItalic r:id="rId21"/>
    </p:embeddedFont>
    <p:embeddedFont>
      <p:font typeface="Lora" pitchFamily="2" charset="-52"/>
      <p:regular r:id="rId22"/>
      <p:bold r:id="rId23"/>
      <p:italic r:id="rId24"/>
    </p:embeddedFont>
    <p:embeddedFont>
      <p:font typeface="Proxima Nova" panose="020B0604020202020204" charset="0"/>
      <p:regular r:id="rId25"/>
      <p:bold r:id="rId26"/>
      <p:italic r:id="rId27"/>
      <p:boldItalic r:id="rId28"/>
    </p:embeddedFont>
    <p:embeddedFont>
      <p:font typeface="Proxima Nova Semibold" panose="020B0604020202020204" charset="0"/>
      <p:regular r:id="rId29"/>
      <p:bold r:id="rId30"/>
      <p:italic r:id="rId31"/>
      <p:boldItalic r:id="rId32"/>
    </p:embeddedFont>
    <p:embeddedFont>
      <p:font typeface="Roboto" panose="02000000000000000000" pitchFamily="2" charset="0"/>
      <p:regular r:id="rId33"/>
      <p:bold r:id="rId34"/>
      <p:italic r:id="rId35"/>
      <p:boldItalic r:id="rId36"/>
    </p:embeddedFont>
    <p:embeddedFont>
      <p:font typeface="Roboto Black" panose="02000000000000000000" pitchFamily="2" charset="0"/>
      <p:bold r:id="rId37"/>
      <p:italic r:id="rId38"/>
      <p:boldItalic r:id="rId39"/>
    </p:embeddedFont>
    <p:embeddedFont>
      <p:font typeface="Roboto Light" panose="02000000000000000000" pitchFamily="2" charset="0"/>
      <p:regular r:id="rId40"/>
      <p:bold r:id="rId41"/>
      <p:italic r:id="rId42"/>
      <p:boldItalic r:id="rId43"/>
    </p:embeddedFont>
    <p:embeddedFont>
      <p:font typeface="Roboto Mono Regular" panose="020B0604020202020204" charset="0"/>
      <p:regular r:id="rId44"/>
      <p:bold r:id="rId45"/>
      <p:italic r:id="rId46"/>
      <p:boldItalic r:id="rId4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1E1044"/>
    <a:srgbClr val="EC0E43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60" d="100"/>
          <a:sy n="160" d="100"/>
        </p:scale>
        <p:origin x="150" y="942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1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font" Target="fonts/font23.fntdata"/><Relationship Id="rId3" Type="http://schemas.openxmlformats.org/officeDocument/2006/relationships/slide" Target="slides/slide1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font" Target="fonts/font26.fntdata"/><Relationship Id="rId47" Type="http://schemas.openxmlformats.org/officeDocument/2006/relationships/font" Target="fonts/font31.fntdata"/><Relationship Id="rId50" Type="http://schemas.openxmlformats.org/officeDocument/2006/relationships/theme" Target="theme/them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Relationship Id="rId46" Type="http://schemas.openxmlformats.org/officeDocument/2006/relationships/font" Target="fonts/font30.fntdata"/><Relationship Id="rId2" Type="http://schemas.openxmlformats.org/officeDocument/2006/relationships/slideMaster" Target="slideMasters/slideMaster2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font" Target="fonts/font2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font" Target="fonts/font24.fntdata"/><Relationship Id="rId45" Type="http://schemas.openxmlformats.org/officeDocument/2006/relationships/font" Target="fonts/font29.fntdata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49" Type="http://schemas.openxmlformats.org/officeDocument/2006/relationships/viewProps" Target="viewProps.xml"/><Relationship Id="rId10" Type="http://schemas.openxmlformats.org/officeDocument/2006/relationships/slide" Target="slides/slide8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4" Type="http://schemas.openxmlformats.org/officeDocument/2006/relationships/font" Target="fonts/font28.fntdata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43" Type="http://schemas.openxmlformats.org/officeDocument/2006/relationships/font" Target="fonts/font27.fntdata"/><Relationship Id="rId48" Type="http://schemas.openxmlformats.org/officeDocument/2006/relationships/presProps" Target="presProps.xml"/><Relationship Id="rId8" Type="http://schemas.openxmlformats.org/officeDocument/2006/relationships/slide" Target="slides/slide6.xml"/><Relationship Id="rId51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" name="Google Shape;286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7" name="Google Shape;287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7599263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5f391192_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6" name="Google Shape;116;g35f391192_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17839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Quote">
  <p:cSld name="Quote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>
            <a:spLocks noGrp="1"/>
          </p:cNvSpPr>
          <p:nvPr>
            <p:ph type="body" idx="1"/>
          </p:nvPr>
        </p:nvSpPr>
        <p:spPr>
          <a:xfrm>
            <a:off x="2105050" y="2238000"/>
            <a:ext cx="4933800" cy="819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81000" algn="ctr" rtl="0">
              <a:spcBef>
                <a:spcPts val="600"/>
              </a:spcBef>
              <a:spcAft>
                <a:spcPts val="0"/>
              </a:spcAft>
              <a:buSzPts val="2400"/>
              <a:buFont typeface="Lora"/>
              <a:buChar char="◉"/>
              <a:defRPr sz="2400" i="1">
                <a:latin typeface="Lora"/>
                <a:ea typeface="Lora"/>
                <a:cs typeface="Lora"/>
                <a:sym typeface="Lora"/>
              </a:defRPr>
            </a:lvl1pPr>
            <a:lvl2pPr marL="914400" lvl="1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○"/>
              <a:defRPr i="1">
                <a:latin typeface="Lora"/>
                <a:ea typeface="Lora"/>
                <a:cs typeface="Lora"/>
                <a:sym typeface="Lora"/>
              </a:defRPr>
            </a:lvl2pPr>
            <a:lvl3pPr marL="1371600" lvl="2" indent="-355600" algn="ctr" rtl="0">
              <a:spcBef>
                <a:spcPts val="0"/>
              </a:spcBef>
              <a:spcAft>
                <a:spcPts val="0"/>
              </a:spcAft>
              <a:buSzPts val="2000"/>
              <a:buFont typeface="Lora"/>
              <a:buChar char="■"/>
              <a:defRPr i="1">
                <a:latin typeface="Lora"/>
                <a:ea typeface="Lora"/>
                <a:cs typeface="Lora"/>
                <a:sym typeface="Lora"/>
              </a:defRPr>
            </a:lvl3pPr>
            <a:lvl4pPr marL="1828800" lvl="3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4pPr>
            <a:lvl5pPr marL="2286000" lvl="4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5pPr>
            <a:lvl6pPr marL="2743200" lvl="5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6pPr>
            <a:lvl7pPr marL="3200400" lvl="6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●"/>
              <a:defRPr sz="2400" i="1">
                <a:latin typeface="Lora"/>
                <a:ea typeface="Lora"/>
                <a:cs typeface="Lora"/>
                <a:sym typeface="Lora"/>
              </a:defRPr>
            </a:lvl7pPr>
            <a:lvl8pPr marL="3657600" lvl="7" indent="-381000" algn="ctr" rtl="0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○"/>
              <a:defRPr sz="2400" i="1">
                <a:latin typeface="Lora"/>
                <a:ea typeface="Lora"/>
                <a:cs typeface="Lora"/>
                <a:sym typeface="Lora"/>
              </a:defRPr>
            </a:lvl8pPr>
            <a:lvl9pPr marL="4114800" lvl="8" indent="-381000" algn="ctr">
              <a:spcBef>
                <a:spcPts val="0"/>
              </a:spcBef>
              <a:spcAft>
                <a:spcPts val="0"/>
              </a:spcAft>
              <a:buSzPts val="2400"/>
              <a:buFont typeface="Lora"/>
              <a:buChar char="■"/>
              <a:defRPr sz="2400" i="1">
                <a:latin typeface="Lora"/>
                <a:ea typeface="Lora"/>
                <a:cs typeface="Lora"/>
                <a:sym typeface="Lora"/>
              </a:defRPr>
            </a:lvl9pPr>
          </a:lstStyle>
          <a:p>
            <a:endParaRPr/>
          </a:p>
        </p:txBody>
      </p:sp>
      <p:cxnSp>
        <p:nvCxnSpPr>
          <p:cNvPr id="22" name="Google Shape;22;p4"/>
          <p:cNvCxnSpPr/>
          <p:nvPr/>
        </p:nvCxnSpPr>
        <p:spPr>
          <a:xfrm>
            <a:off x="4584075" y="3676500"/>
            <a:ext cx="0" cy="148050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3" name="Google Shape;23;p4"/>
          <p:cNvSpPr/>
          <p:nvPr/>
        </p:nvSpPr>
        <p:spPr>
          <a:xfrm>
            <a:off x="4288500" y="3393000"/>
            <a:ext cx="567000" cy="5670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4"/>
          <p:cNvSpPr txBox="1"/>
          <p:nvPr/>
        </p:nvSpPr>
        <p:spPr>
          <a:xfrm>
            <a:off x="3593400" y="3412652"/>
            <a:ext cx="1957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>
                <a:latin typeface="Lora"/>
                <a:ea typeface="Lora"/>
                <a:cs typeface="Lora"/>
                <a:sym typeface="Lora"/>
              </a:rPr>
              <a:t>“</a:t>
            </a:r>
            <a:endParaRPr sz="3600" b="1">
              <a:latin typeface="Lora"/>
              <a:ea typeface="Lora"/>
              <a:cs typeface="Lora"/>
              <a:sym typeface="Lora"/>
            </a:endParaRPr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6576053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2" name="Google Shape;62;p10"/>
          <p:cNvCxnSpPr/>
          <p:nvPr/>
        </p:nvCxnSpPr>
        <p:spPr>
          <a:xfrm>
            <a:off x="-6025" y="4513729"/>
            <a:ext cx="9162000" cy="0"/>
          </a:xfrm>
          <a:prstGeom prst="straightConnector1">
            <a:avLst/>
          </a:prstGeom>
          <a:noFill/>
          <a:ln w="9525" cap="flat" cmpd="sng">
            <a:solidFill>
              <a:srgbClr val="CCCCCC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63" name="Google Shape;63;p10"/>
          <p:cNvSpPr/>
          <p:nvPr/>
        </p:nvSpPr>
        <p:spPr>
          <a:xfrm>
            <a:off x="4293700" y="4235405"/>
            <a:ext cx="556500" cy="556500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1pPr>
            <a:lvl2pPr lvl="1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2pPr>
            <a:lvl3pPr lvl="2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3pPr>
            <a:lvl4pPr lvl="3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4pPr>
            <a:lvl5pPr lvl="4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5pPr>
            <a:lvl6pPr lvl="5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6pPr>
            <a:lvl7pPr lvl="6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7pPr>
            <a:lvl8pPr lvl="7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8pPr>
            <a:lvl9pPr lvl="8" algn="ctr" rtl="0">
              <a:buNone/>
              <a:defRPr>
                <a:latin typeface="Lora"/>
                <a:ea typeface="Lora"/>
                <a:cs typeface="Lora"/>
                <a:sym typeface="Lora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72281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7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  <p:sldLayoutId id="2147483668" r:id="rId4"/>
    <p:sldLayoutId id="2147483669" r:id="rId5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ndrianova/mos-news/blob/master/Documentation.pdf" TargetMode="External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lato" panose="020B0604020202020204" pitchFamily="34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en-US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Сопроводительная документация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255FF25-43FA-49FB-907C-9F227FE6F627}"/>
              </a:ext>
            </a:extLst>
          </p:cNvPr>
          <p:cNvGrpSpPr/>
          <p:nvPr/>
        </p:nvGrpSpPr>
        <p:grpSpPr>
          <a:xfrm>
            <a:off x="486299" y="1491269"/>
            <a:ext cx="1063112" cy="1665256"/>
            <a:chOff x="486299" y="1491269"/>
            <a:chExt cx="1063112" cy="1665256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EACBAF5A-BA2D-794A-A7F7-D49B2F147E9C}"/>
                </a:ext>
              </a:extLst>
            </p:cNvPr>
            <p:cNvSpPr/>
            <p:nvPr/>
          </p:nvSpPr>
          <p:spPr>
            <a:xfrm>
              <a:off x="531113" y="2571750"/>
              <a:ext cx="98296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Стегура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Никита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+7 909 920 99-94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@nstegura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A7602DB-C56D-3247-B587-CD3B96473F8D}"/>
                </a:ext>
              </a:extLst>
            </p:cNvPr>
            <p:cNvSpPr/>
            <p:nvPr/>
          </p:nvSpPr>
          <p:spPr>
            <a:xfrm>
              <a:off x="486299" y="1836933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055569-FAF7-4B83-82BD-E26F0A96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936" y="1491269"/>
              <a:ext cx="933820" cy="933820"/>
            </a:xfrm>
            <a:prstGeom prst="rect">
              <a:avLst/>
            </a:prstGeom>
          </p:spPr>
        </p:pic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007CC2E-A1BB-47C7-9F8F-7F2C42B36479}"/>
              </a:ext>
            </a:extLst>
          </p:cNvPr>
          <p:cNvGrpSpPr/>
          <p:nvPr/>
        </p:nvGrpSpPr>
        <p:grpSpPr>
          <a:xfrm>
            <a:off x="2613434" y="1475579"/>
            <a:ext cx="1332416" cy="1680946"/>
            <a:chOff x="2085015" y="1475579"/>
            <a:chExt cx="1332416" cy="168094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5A65AC6-E93D-5945-BE70-CB19DCCBEFBC}"/>
                </a:ext>
              </a:extLst>
            </p:cNvPr>
            <p:cNvSpPr/>
            <p:nvPr/>
          </p:nvSpPr>
          <p:spPr>
            <a:xfrm>
              <a:off x="2085015" y="2571750"/>
              <a:ext cx="133241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Андрианова Маргарита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+7 916 661 94-65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@MargaritaAndrianova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Team Lead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A91F7B70-A7F9-6F42-8B6D-C9F9963892F4}"/>
                </a:ext>
              </a:extLst>
            </p:cNvPr>
            <p:cNvSpPr/>
            <p:nvPr/>
          </p:nvSpPr>
          <p:spPr>
            <a:xfrm>
              <a:off x="221966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5236D86F-FC46-4CD0-96F3-EEAE190EF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62653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90198DF-A5E5-458E-947F-A344A4F9CA74}"/>
              </a:ext>
            </a:extLst>
          </p:cNvPr>
          <p:cNvGrpSpPr/>
          <p:nvPr/>
        </p:nvGrpSpPr>
        <p:grpSpPr>
          <a:xfrm>
            <a:off x="5009873" y="1475579"/>
            <a:ext cx="1184940" cy="1680946"/>
            <a:chOff x="3892122" y="1475579"/>
            <a:chExt cx="1184940" cy="168094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76878D65-D91F-CB4E-B427-B039ABE4C97E}"/>
                </a:ext>
              </a:extLst>
            </p:cNvPr>
            <p:cNvSpPr/>
            <p:nvPr/>
          </p:nvSpPr>
          <p:spPr>
            <a:xfrm>
              <a:off x="3892122" y="2571750"/>
              <a:ext cx="1184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Джалагония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Индико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999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989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26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-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85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@NikaParen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Data Scientist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E5EC880-F42B-0841-B3D1-ADB92E8CFD64}"/>
                </a:ext>
              </a:extLst>
            </p:cNvPr>
            <p:cNvSpPr/>
            <p:nvPr/>
          </p:nvSpPr>
          <p:spPr>
            <a:xfrm>
              <a:off x="3950665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6C695A8A-4540-4311-B587-652C456BC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2750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B1607DB-8686-4A04-A5CC-C0E58CB328A4}"/>
              </a:ext>
            </a:extLst>
          </p:cNvPr>
          <p:cNvGrpSpPr/>
          <p:nvPr/>
        </p:nvGrpSpPr>
        <p:grpSpPr>
          <a:xfrm>
            <a:off x="7258836" y="1475579"/>
            <a:ext cx="1063112" cy="1682675"/>
            <a:chOff x="7258836" y="1475579"/>
            <a:chExt cx="1063112" cy="1682675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D07D3E9D-EE11-234A-AD33-E7A63052BB0B}"/>
                </a:ext>
              </a:extLst>
            </p:cNvPr>
            <p:cNvSpPr/>
            <p:nvPr/>
          </p:nvSpPr>
          <p:spPr>
            <a:xfrm>
              <a:off x="7301281" y="2573479"/>
              <a:ext cx="98296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Волчугин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Денис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+7 985 965 11-87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@volchugin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E8407FB-44DF-7E4D-9934-87F70C8FAB7A}"/>
                </a:ext>
              </a:extLst>
            </p:cNvPr>
            <p:cNvSpPr/>
            <p:nvPr/>
          </p:nvSpPr>
          <p:spPr>
            <a:xfrm>
              <a:off x="725883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0121FDDF-F36B-4B12-9AFA-FF13772F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37649" y="1475579"/>
              <a:ext cx="9652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73991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Специфика задачи: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быстрое устаревание</a:t>
            </a:r>
          </a:p>
          <a:p>
            <a:pPr marL="171450" lvl="0" indent="-171450">
              <a:buClr>
                <a:schemeClr val="dk1"/>
              </a:buClr>
              <a:buFontTx/>
              <a:buChar char="-"/>
            </a:pPr>
            <a:r>
              <a:rPr lang="ru-RU" dirty="0">
                <a:solidFill>
                  <a:srgbClr val="171536"/>
                </a:solidFill>
              </a:rPr>
              <a:t>небольшое количество актуальных материалов (от 40 до 65 в будни и от 10 до 20 в выходные)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p28"/>
          <p:cNvSpPr txBox="1">
            <a:spLocks noGrp="1"/>
          </p:cNvSpPr>
          <p:nvPr>
            <p:ph type="ctrTitle" idx="4294967295"/>
          </p:nvPr>
        </p:nvSpPr>
        <p:spPr>
          <a:xfrm>
            <a:off x="685800" y="95882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60%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0" name="Google Shape;290;p28"/>
          <p:cNvSpPr txBox="1">
            <a:spLocks noGrp="1"/>
          </p:cNvSpPr>
          <p:nvPr>
            <p:ph type="subTitle" idx="4294967295"/>
          </p:nvPr>
        </p:nvSpPr>
        <p:spPr>
          <a:xfrm>
            <a:off x="2214429" y="1632247"/>
            <a:ext cx="4715142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пользователей получили хотя бы 1 точную рекомендацию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2" name="Google Shape;292;p28"/>
          <p:cNvSpPr txBox="1">
            <a:spLocks noGrp="1"/>
          </p:cNvSpPr>
          <p:nvPr>
            <p:ph type="subTitle" idx="4294967295"/>
          </p:nvPr>
        </p:nvSpPr>
        <p:spPr>
          <a:xfrm>
            <a:off x="685800" y="3673237"/>
            <a:ext cx="7772400" cy="372972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Показатели основаны на тестовых результатах для модели.</a:t>
            </a:r>
            <a:endParaRPr sz="1400" dirty="0">
              <a:solidFill>
                <a:srgbClr val="1E1044"/>
              </a:solidFill>
            </a:endParaRPr>
          </a:p>
        </p:txBody>
      </p:sp>
      <p:sp>
        <p:nvSpPr>
          <p:cNvPr id="293" name="Google Shape;293;p28"/>
          <p:cNvSpPr txBox="1">
            <a:spLocks noGrp="1"/>
          </p:cNvSpPr>
          <p:nvPr>
            <p:ph type="ctrTitle" idx="4294967295"/>
          </p:nvPr>
        </p:nvSpPr>
        <p:spPr>
          <a:xfrm>
            <a:off x="685800" y="2273276"/>
            <a:ext cx="7772400" cy="894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4800" dirty="0">
                <a:solidFill>
                  <a:srgbClr val="1E1044"/>
                </a:solidFill>
              </a:rPr>
              <a:t>9 из 20</a:t>
            </a:r>
            <a:endParaRPr sz="4800" dirty="0">
              <a:solidFill>
                <a:srgbClr val="1E1044"/>
              </a:solidFill>
            </a:endParaRPr>
          </a:p>
        </p:txBody>
      </p:sp>
      <p:sp>
        <p:nvSpPr>
          <p:cNvPr id="294" name="Google Shape;294;p28"/>
          <p:cNvSpPr txBox="1">
            <a:spLocks noGrp="1"/>
          </p:cNvSpPr>
          <p:nvPr>
            <p:ph type="subTitle" idx="4294967295"/>
          </p:nvPr>
        </p:nvSpPr>
        <p:spPr>
          <a:xfrm>
            <a:off x="2568012" y="2883352"/>
            <a:ext cx="4007977" cy="746044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sz="1400" dirty="0">
                <a:solidFill>
                  <a:srgbClr val="1E1044"/>
                </a:solidFill>
              </a:rPr>
              <a:t>максимальное значение предсказанных рекомендаций на 1 пользователя</a:t>
            </a:r>
            <a:endParaRPr sz="1400" dirty="0">
              <a:solidFill>
                <a:srgbClr val="1E1044"/>
              </a:solidFill>
            </a:endParaRPr>
          </a:p>
        </p:txBody>
      </p:sp>
      <p:grpSp>
        <p:nvGrpSpPr>
          <p:cNvPr id="295" name="Google Shape;295;p28"/>
          <p:cNvGrpSpPr/>
          <p:nvPr/>
        </p:nvGrpSpPr>
        <p:grpSpPr>
          <a:xfrm>
            <a:off x="4433048" y="4413425"/>
            <a:ext cx="277859" cy="201655"/>
            <a:chOff x="3932350" y="3714775"/>
            <a:chExt cx="439650" cy="319075"/>
          </a:xfrm>
          <a:solidFill>
            <a:schemeClr val="bg1"/>
          </a:solidFill>
        </p:grpSpPr>
        <p:sp>
          <p:nvSpPr>
            <p:cNvPr id="296" name="Google Shape;296;p28"/>
            <p:cNvSpPr/>
            <p:nvPr/>
          </p:nvSpPr>
          <p:spPr>
            <a:xfrm>
              <a:off x="3932350" y="3714775"/>
              <a:ext cx="439650" cy="319075"/>
            </a:xfrm>
            <a:custGeom>
              <a:avLst/>
              <a:gdLst/>
              <a:ahLst/>
              <a:cxnLst/>
              <a:rect l="l" t="t" r="r" b="b"/>
              <a:pathLst>
                <a:path w="17586" h="12763" fill="none" extrusionOk="0">
                  <a:moveTo>
                    <a:pt x="1" y="1"/>
                  </a:moveTo>
                  <a:lnTo>
                    <a:pt x="1" y="12276"/>
                  </a:lnTo>
                  <a:lnTo>
                    <a:pt x="1" y="12276"/>
                  </a:lnTo>
                  <a:lnTo>
                    <a:pt x="1" y="12373"/>
                  </a:lnTo>
                  <a:lnTo>
                    <a:pt x="25" y="12471"/>
                  </a:lnTo>
                  <a:lnTo>
                    <a:pt x="74" y="12544"/>
                  </a:lnTo>
                  <a:lnTo>
                    <a:pt x="123" y="12617"/>
                  </a:lnTo>
                  <a:lnTo>
                    <a:pt x="196" y="12690"/>
                  </a:lnTo>
                  <a:lnTo>
                    <a:pt x="293" y="12714"/>
                  </a:lnTo>
                  <a:lnTo>
                    <a:pt x="366" y="12763"/>
                  </a:lnTo>
                  <a:lnTo>
                    <a:pt x="488" y="12763"/>
                  </a:lnTo>
                  <a:lnTo>
                    <a:pt x="17585" y="12763"/>
                  </a:lnTo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7" name="Google Shape;297;p28"/>
            <p:cNvSpPr/>
            <p:nvPr/>
          </p:nvSpPr>
          <p:spPr>
            <a:xfrm>
              <a:off x="39701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8" name="Google Shape;298;p28"/>
            <p:cNvSpPr/>
            <p:nvPr/>
          </p:nvSpPr>
          <p:spPr>
            <a:xfrm>
              <a:off x="4278800" y="3862750"/>
              <a:ext cx="77350" cy="132750"/>
            </a:xfrm>
            <a:custGeom>
              <a:avLst/>
              <a:gdLst/>
              <a:ahLst/>
              <a:cxnLst/>
              <a:rect l="l" t="t" r="r" b="b"/>
              <a:pathLst>
                <a:path w="3094" h="5310" fill="none" extrusionOk="0">
                  <a:moveTo>
                    <a:pt x="3094" y="530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0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5309"/>
                  </a:lnTo>
                  <a:lnTo>
                    <a:pt x="3094" y="530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299" name="Google Shape;299;p28"/>
            <p:cNvSpPr/>
            <p:nvPr/>
          </p:nvSpPr>
          <p:spPr>
            <a:xfrm>
              <a:off x="4073000" y="3716600"/>
              <a:ext cx="77350" cy="278900"/>
            </a:xfrm>
            <a:custGeom>
              <a:avLst/>
              <a:gdLst/>
              <a:ahLst/>
              <a:cxnLst/>
              <a:rect l="l" t="t" r="r" b="b"/>
              <a:pathLst>
                <a:path w="3094" h="11156" fill="none" extrusionOk="0">
                  <a:moveTo>
                    <a:pt x="3094" y="11155"/>
                  </a:moveTo>
                  <a:lnTo>
                    <a:pt x="3094" y="488"/>
                  </a:lnTo>
                  <a:lnTo>
                    <a:pt x="3094" y="488"/>
                  </a:lnTo>
                  <a:lnTo>
                    <a:pt x="3094" y="391"/>
                  </a:lnTo>
                  <a:lnTo>
                    <a:pt x="3070" y="293"/>
                  </a:lnTo>
                  <a:lnTo>
                    <a:pt x="3021" y="220"/>
                  </a:lnTo>
                  <a:lnTo>
                    <a:pt x="2948" y="147"/>
                  </a:lnTo>
                  <a:lnTo>
                    <a:pt x="2899" y="98"/>
                  </a:lnTo>
                  <a:lnTo>
                    <a:pt x="2802" y="50"/>
                  </a:lnTo>
                  <a:lnTo>
                    <a:pt x="2704" y="25"/>
                  </a:lnTo>
                  <a:lnTo>
                    <a:pt x="2607" y="1"/>
                  </a:lnTo>
                  <a:lnTo>
                    <a:pt x="488" y="1"/>
                  </a:lnTo>
                  <a:lnTo>
                    <a:pt x="488" y="1"/>
                  </a:lnTo>
                  <a:lnTo>
                    <a:pt x="391" y="25"/>
                  </a:lnTo>
                  <a:lnTo>
                    <a:pt x="293" y="50"/>
                  </a:lnTo>
                  <a:lnTo>
                    <a:pt x="220" y="98"/>
                  </a:lnTo>
                  <a:lnTo>
                    <a:pt x="147" y="147"/>
                  </a:lnTo>
                  <a:lnTo>
                    <a:pt x="74" y="220"/>
                  </a:lnTo>
                  <a:lnTo>
                    <a:pt x="50" y="293"/>
                  </a:lnTo>
                  <a:lnTo>
                    <a:pt x="1" y="391"/>
                  </a:lnTo>
                  <a:lnTo>
                    <a:pt x="1" y="488"/>
                  </a:lnTo>
                  <a:lnTo>
                    <a:pt x="1" y="11155"/>
                  </a:lnTo>
                  <a:lnTo>
                    <a:pt x="3094" y="11155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  <p:sp>
          <p:nvSpPr>
            <p:cNvPr id="300" name="Google Shape;300;p28"/>
            <p:cNvSpPr/>
            <p:nvPr/>
          </p:nvSpPr>
          <p:spPr>
            <a:xfrm>
              <a:off x="4175900" y="3787250"/>
              <a:ext cx="77350" cy="208250"/>
            </a:xfrm>
            <a:custGeom>
              <a:avLst/>
              <a:gdLst/>
              <a:ahLst/>
              <a:cxnLst/>
              <a:rect l="l" t="t" r="r" b="b"/>
              <a:pathLst>
                <a:path w="3094" h="8330" fill="none" extrusionOk="0">
                  <a:moveTo>
                    <a:pt x="3094" y="8329"/>
                  </a:moveTo>
                  <a:lnTo>
                    <a:pt x="3094" y="487"/>
                  </a:lnTo>
                  <a:lnTo>
                    <a:pt x="3094" y="487"/>
                  </a:lnTo>
                  <a:lnTo>
                    <a:pt x="3094" y="390"/>
                  </a:lnTo>
                  <a:lnTo>
                    <a:pt x="3070" y="292"/>
                  </a:lnTo>
                  <a:lnTo>
                    <a:pt x="3021" y="219"/>
                  </a:lnTo>
                  <a:lnTo>
                    <a:pt x="2948" y="146"/>
                  </a:lnTo>
                  <a:lnTo>
                    <a:pt x="2899" y="97"/>
                  </a:lnTo>
                  <a:lnTo>
                    <a:pt x="2802" y="49"/>
                  </a:lnTo>
                  <a:lnTo>
                    <a:pt x="2704" y="24"/>
                  </a:lnTo>
                  <a:lnTo>
                    <a:pt x="2607" y="0"/>
                  </a:lnTo>
                  <a:lnTo>
                    <a:pt x="488" y="0"/>
                  </a:lnTo>
                  <a:lnTo>
                    <a:pt x="488" y="0"/>
                  </a:lnTo>
                  <a:lnTo>
                    <a:pt x="391" y="24"/>
                  </a:lnTo>
                  <a:lnTo>
                    <a:pt x="293" y="49"/>
                  </a:lnTo>
                  <a:lnTo>
                    <a:pt x="220" y="97"/>
                  </a:lnTo>
                  <a:lnTo>
                    <a:pt x="147" y="146"/>
                  </a:lnTo>
                  <a:lnTo>
                    <a:pt x="74" y="219"/>
                  </a:lnTo>
                  <a:lnTo>
                    <a:pt x="50" y="292"/>
                  </a:lnTo>
                  <a:lnTo>
                    <a:pt x="1" y="390"/>
                  </a:lnTo>
                  <a:lnTo>
                    <a:pt x="1" y="487"/>
                  </a:lnTo>
                  <a:lnTo>
                    <a:pt x="1" y="8329"/>
                  </a:lnTo>
                  <a:lnTo>
                    <a:pt x="3094" y="8329"/>
                  </a:lnTo>
                  <a:close/>
                </a:path>
              </a:pathLst>
            </a:custGeom>
            <a:grpFill/>
            <a:ln w="9525" cap="rnd" cmpd="sng">
              <a:solidFill>
                <a:srgbClr val="1E1044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bg1"/>
                </a:solidFill>
              </a:endParaRPr>
            </a:p>
          </p:txBody>
        </p:sp>
      </p:grpSp>
      <p:sp>
        <p:nvSpPr>
          <p:cNvPr id="301" name="Google Shape;301;p28"/>
          <p:cNvSpPr txBox="1">
            <a:spLocks noGrp="1"/>
          </p:cNvSpPr>
          <p:nvPr>
            <p:ph type="sldNum" idx="12"/>
          </p:nvPr>
        </p:nvSpPr>
        <p:spPr>
          <a:xfrm>
            <a:off x="4297650" y="4791900"/>
            <a:ext cx="548700" cy="351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8668361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16"/>
          <p:cNvSpPr txBox="1">
            <a:spLocks noGrp="1"/>
          </p:cNvSpPr>
          <p:nvPr>
            <p:ph type="body" idx="1"/>
          </p:nvPr>
        </p:nvSpPr>
        <p:spPr>
          <a:xfrm>
            <a:off x="662299" y="1778141"/>
            <a:ext cx="7819402" cy="1245576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360ms</a:t>
            </a: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 – время на обучение</a:t>
            </a:r>
          </a:p>
          <a:p>
            <a:pPr marL="0" lvl="0" indent="0" algn="ctr" rtl="0">
              <a:spcBef>
                <a:spcPts val="600"/>
              </a:spcBef>
              <a:spcAft>
                <a:spcPts val="0"/>
              </a:spcAft>
              <a:buNone/>
            </a:pPr>
            <a:r>
              <a:rPr lang="ru-RU" i="0" dirty="0">
                <a:solidFill>
                  <a:srgbClr val="1E1044"/>
                </a:solidFill>
                <a:latin typeface="Roboto Light" panose="02000000000000000000" pitchFamily="2" charset="0"/>
                <a:ea typeface="Roboto Light" panose="02000000000000000000" pitchFamily="2" charset="0"/>
              </a:rPr>
              <a:t>получение рекомендаций для 1 пользователя </a:t>
            </a:r>
            <a:r>
              <a:rPr lang="en-US" i="0" dirty="0">
                <a:solidFill>
                  <a:schemeClr val="bg1"/>
                </a:solidFill>
                <a:highlight>
                  <a:srgbClr val="EC0E43"/>
                </a:highlight>
                <a:latin typeface="Roboto Light" panose="02000000000000000000" pitchFamily="2" charset="0"/>
                <a:ea typeface="Roboto Light" panose="02000000000000000000" pitchFamily="2" charset="0"/>
              </a:rPr>
              <a:t>~1-3ms</a:t>
            </a:r>
            <a:endParaRPr i="0" dirty="0">
              <a:solidFill>
                <a:srgbClr val="1E1044"/>
              </a:solidFill>
              <a:latin typeface="Roboto Light" panose="02000000000000000000" pitchFamily="2" charset="0"/>
              <a:ea typeface="Roboto Light" panose="02000000000000000000" pitchFamily="2" charset="0"/>
            </a:endParaRPr>
          </a:p>
        </p:txBody>
      </p:sp>
      <p:sp>
        <p:nvSpPr>
          <p:cNvPr id="119" name="Google Shape;119;p16"/>
          <p:cNvSpPr txBox="1">
            <a:spLocks noGrp="1"/>
          </p:cNvSpPr>
          <p:nvPr>
            <p:ph type="sldNum" idx="12"/>
          </p:nvPr>
        </p:nvSpPr>
        <p:spPr>
          <a:xfrm>
            <a:off x="4297650" y="1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9879525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Другая 1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EC0E43"/>
      </a:accent1>
      <a:accent2>
        <a:srgbClr val="EC0E43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5380</TotalTime>
  <Words>458</Words>
  <Application>Microsoft Office PowerPoint</Application>
  <PresentationFormat>Экран (16:9)</PresentationFormat>
  <Paragraphs>98</Paragraphs>
  <Slides>13</Slides>
  <Notes>13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10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13</vt:i4>
      </vt:variant>
    </vt:vector>
  </HeadingPairs>
  <TitlesOfParts>
    <vt:vector size="25" baseType="lpstr">
      <vt:lpstr>Proxima Nova</vt:lpstr>
      <vt:lpstr>Roboto Black</vt:lpstr>
      <vt:lpstr>lato</vt:lpstr>
      <vt:lpstr>Roboto Mono Regular</vt:lpstr>
      <vt:lpstr>Bree Serif</vt:lpstr>
      <vt:lpstr>Arial</vt:lpstr>
      <vt:lpstr>Roboto</vt:lpstr>
      <vt:lpstr>Proxima Nova Semibold</vt:lpstr>
      <vt:lpstr>Lora</vt:lpstr>
      <vt:lpstr>Roboto Light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60%</vt:lpstr>
      <vt:lpstr>Презентация PowerPoint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79</cp:revision>
  <dcterms:modified xsi:type="dcterms:W3CDTF">2021-11-06T13:21:18Z</dcterms:modified>
</cp:coreProperties>
</file>